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75" r:id="rId2"/>
    <p:sldId id="377" r:id="rId3"/>
    <p:sldId id="376" r:id="rId4"/>
    <p:sldId id="378" r:id="rId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8" d="100"/>
          <a:sy n="108" d="100"/>
        </p:scale>
        <p:origin x="-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5D343EA-DE8A-49DF-B3A1-1A0FCA89E1FE}" type="datetimeFigureOut">
              <a:rPr lang="en-US" smtClean="0"/>
              <a:pPr/>
              <a:t>12/14/2011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EDCA325-F350-435F-9C61-505198D970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502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43A3DD-B451-4F9F-B8F4-CA82DD7B2B70}" type="slidenum">
              <a:rPr lang="en-US"/>
              <a:pPr/>
              <a:t>1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487363"/>
            <a:ext cx="5422900" cy="4067175"/>
          </a:xfrm>
          <a:ln w="12700" cap="flat">
            <a:solidFill>
              <a:schemeClr val="tx1"/>
            </a:solidFill>
          </a:ln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360" y="4563904"/>
            <a:ext cx="5364480" cy="4042172"/>
          </a:xfrm>
          <a:ln/>
        </p:spPr>
        <p:txBody>
          <a:bodyPr lIns="95647" tIns="46985" rIns="95647" bIns="46985"/>
          <a:lstStyle/>
          <a:p>
            <a:pPr>
              <a:lnSpc>
                <a:spcPct val="87000"/>
              </a:lnSpc>
            </a:pPr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C4A4149-F86D-4576-8F6B-20C233E332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2514600" y="0"/>
            <a:ext cx="6629400" cy="12192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tint val="0"/>
                  <a:invGamma/>
                </a:srgbClr>
              </a:gs>
              <a:gs pos="100000">
                <a:srgbClr val="FFCC00">
                  <a:alpha val="55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200" b="0" dirty="0">
              <a:solidFill>
                <a:schemeClr val="tx1"/>
              </a:solidFill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6574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9"/>
          <p:cNvSpPr>
            <a:spLocks noChangeShapeType="1"/>
          </p:cNvSpPr>
          <p:nvPr userDrawn="1"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25400">
            <a:solidFill>
              <a:srgbClr val="777777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152400" y="6858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ENGR330-1 Engineering</a:t>
            </a:r>
          </a:p>
          <a:p>
            <a:pPr algn="r">
              <a:defRPr/>
            </a:pPr>
            <a:r>
              <a:rPr lang="en-US" sz="1200" b="1" dirty="0" smtClean="0">
                <a:latin typeface="Verdana" pitchFamily="34" charset="0"/>
              </a:rPr>
              <a:t>Service Projects</a:t>
            </a:r>
            <a:endParaRPr lang="en-US" sz="1200" b="1" dirty="0">
              <a:latin typeface="Verdana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Introduction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92425" y="76200"/>
            <a:ext cx="6251575" cy="1066800"/>
          </a:xfrm>
          <a:noFill/>
          <a:ln/>
        </p:spPr>
        <p:txBody>
          <a:bodyPr/>
          <a:lstStyle/>
          <a:p>
            <a:r>
              <a:rPr lang="en-US" sz="3200" dirty="0"/>
              <a:t>Project: </a:t>
            </a:r>
            <a:r>
              <a:rPr lang="en-US" sz="3200" dirty="0" smtClean="0"/>
              <a:t>FOUNDATION PLAN</a:t>
            </a:r>
            <a:endParaRPr lang="en-US" sz="3200" dirty="0"/>
          </a:p>
        </p:txBody>
      </p:sp>
      <p:sp>
        <p:nvSpPr>
          <p:cNvPr id="1660931" name="Rectangle 3"/>
          <p:cNvSpPr>
            <a:spLocks noChangeArrowheads="1"/>
          </p:cNvSpPr>
          <p:nvPr/>
        </p:nvSpPr>
        <p:spPr bwMode="auto">
          <a:xfrm>
            <a:off x="228600" y="5638801"/>
            <a:ext cx="8589962" cy="942321"/>
          </a:xfrm>
          <a:prstGeom prst="rect">
            <a:avLst/>
          </a:prstGeom>
          <a:solidFill>
            <a:srgbClr val="00CC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/>
              <a:t>Benefits</a:t>
            </a:r>
            <a:r>
              <a:rPr lang="en-US" sz="1400" dirty="0" smtClean="0"/>
              <a:t>:</a:t>
            </a:r>
            <a:endParaRPr lang="en-US" sz="1400" dirty="0"/>
          </a:p>
          <a:p>
            <a:pPr defTabSz="820738"/>
            <a:r>
              <a:rPr lang="en-US" sz="1400" dirty="0" smtClean="0"/>
              <a:t>  HEALTH: Reduces Mold 				SUSTAINABILITY: Virtually No Maintenance</a:t>
            </a:r>
            <a:endParaRPr lang="en-US" sz="1400" dirty="0"/>
          </a:p>
          <a:p>
            <a:pPr defTabSz="820738"/>
            <a:r>
              <a:rPr lang="en-US" sz="1400" dirty="0"/>
              <a:t>  COST:  </a:t>
            </a:r>
            <a:r>
              <a:rPr lang="en-US" sz="1400" dirty="0" smtClean="0"/>
              <a:t>Very Cheap Concrete    			</a:t>
            </a:r>
            <a:r>
              <a:rPr lang="en-US" sz="1400" dirty="0"/>
              <a:t>	</a:t>
            </a:r>
            <a:r>
              <a:rPr lang="en-US" sz="1400" dirty="0" smtClean="0"/>
              <a:t>DURABILITY:  Very Durable</a:t>
            </a:r>
          </a:p>
          <a:p>
            <a:pPr defTabSz="820738"/>
            <a:endParaRPr lang="en-US" sz="1400" dirty="0"/>
          </a:p>
        </p:txBody>
      </p:sp>
      <p:sp>
        <p:nvSpPr>
          <p:cNvPr id="1660933" name="Text Box 5"/>
          <p:cNvSpPr txBox="1">
            <a:spLocks noChangeArrowheads="1"/>
          </p:cNvSpPr>
          <p:nvPr/>
        </p:nvSpPr>
        <p:spPr bwMode="auto">
          <a:xfrm>
            <a:off x="5908675" y="3219450"/>
            <a:ext cx="1939925" cy="752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82048" tIns="41025" rIns="82048" bIns="41025">
            <a:spAutoFit/>
          </a:bodyPr>
          <a:lstStyle/>
          <a:p>
            <a:pPr algn="ctr" defTabSz="820738">
              <a:spcBef>
                <a:spcPct val="50000"/>
              </a:spcBef>
            </a:pPr>
            <a:r>
              <a:rPr lang="en-US" sz="2200"/>
              <a:t>Image from Project</a:t>
            </a:r>
          </a:p>
        </p:txBody>
      </p:sp>
      <p:sp>
        <p:nvSpPr>
          <p:cNvPr id="1660937" name="Rectangle 9"/>
          <p:cNvSpPr>
            <a:spLocks noChangeArrowheads="1"/>
          </p:cNvSpPr>
          <p:nvPr/>
        </p:nvSpPr>
        <p:spPr bwMode="auto">
          <a:xfrm>
            <a:off x="298450" y="1268413"/>
            <a:ext cx="8448675" cy="72687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r>
              <a:rPr lang="en-US" sz="1400" b="1" u="sng" dirty="0" smtClean="0"/>
              <a:t>Background</a:t>
            </a:r>
            <a:r>
              <a:rPr lang="en-US" sz="1400" dirty="0" smtClean="0"/>
              <a:t>: In an attempt to cut cost a crawlspace foundation plan was researched and compared to the existing slab foundation planed for the Woodruff II home.</a:t>
            </a:r>
            <a:endParaRPr lang="en-US" sz="1400" dirty="0"/>
          </a:p>
          <a:p>
            <a:pPr marL="409575" lvl="1" defTabSz="820738"/>
            <a:endParaRPr lang="en-US" sz="1400" dirty="0"/>
          </a:p>
        </p:txBody>
      </p:sp>
      <p:sp>
        <p:nvSpPr>
          <p:cNvPr id="1660938" name="Rectangle 10"/>
          <p:cNvSpPr>
            <a:spLocks noChangeArrowheads="1"/>
          </p:cNvSpPr>
          <p:nvPr/>
        </p:nvSpPr>
        <p:spPr bwMode="auto">
          <a:xfrm>
            <a:off x="298450" y="1828800"/>
            <a:ext cx="4086225" cy="46048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81194" tIns="39884" rIns="81194" bIns="39884">
            <a:spAutoFit/>
          </a:bodyPr>
          <a:lstStyle/>
          <a:p>
            <a:pPr defTabSz="820738"/>
            <a:endParaRPr lang="en-US" sz="1400" dirty="0" smtClean="0"/>
          </a:p>
          <a:p>
            <a:pPr defTabSz="820738"/>
            <a:r>
              <a:rPr lang="en-US" sz="1400" b="1" u="sng" dirty="0" smtClean="0"/>
              <a:t>Objectives: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Establish Initial And Maintenance Cost Of Both Slab And Crawlspace Foundations.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Determine Optimal Foundation Regardless Of Price.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Apply Criteria And Select A Foundation Plan.</a:t>
            </a:r>
          </a:p>
          <a:p>
            <a:pPr marL="168275" indent="-168275" defTabSz="820738">
              <a:buFont typeface="Arial" pitchFamily="34" charset="0"/>
              <a:buChar char="•"/>
            </a:pPr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marL="168275" indent="-168275" defTabSz="820738"/>
            <a:r>
              <a:rPr lang="en-US" sz="1400" b="1" u="sng" dirty="0" smtClean="0"/>
              <a:t>Findings/Solutions: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Crawlspace Foundations Will Require </a:t>
            </a:r>
            <a:r>
              <a:rPr lang="en-US" sz="1400" dirty="0" smtClean="0"/>
              <a:t>More Maintenance.</a:t>
            </a:r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Slab </a:t>
            </a:r>
            <a:r>
              <a:rPr lang="en-US" sz="1400" dirty="0" smtClean="0"/>
              <a:t>Foundation </a:t>
            </a:r>
            <a:r>
              <a:rPr lang="en-US" sz="1400" dirty="0" smtClean="0"/>
              <a:t>Maintenance Is Costly</a:t>
            </a:r>
            <a:r>
              <a:rPr lang="en-US" sz="1400" dirty="0" smtClean="0"/>
              <a:t>.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Based On Initial Cost And Projected Maintenance The Slab Foundation Is The Best Option</a:t>
            </a:r>
            <a:r>
              <a:rPr lang="en-US" sz="1400" dirty="0" smtClean="0"/>
              <a:t>.</a:t>
            </a:r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Slabs are better suited for sloped lots.</a:t>
            </a:r>
            <a:endParaRPr lang="en-US" sz="1400" dirty="0" smtClean="0"/>
          </a:p>
          <a:p>
            <a:pPr marL="168275" indent="-168275" defTabSz="820738">
              <a:buFont typeface="Arial" pitchFamily="34" charset="0"/>
              <a:buChar char="•"/>
            </a:pPr>
            <a:r>
              <a:rPr lang="en-US" sz="1400" dirty="0" smtClean="0"/>
              <a:t>Slabs Can Be Insulated !! (kcmaster.com</a:t>
            </a:r>
            <a:r>
              <a:rPr lang="en-US" sz="1400" dirty="0"/>
              <a:t>)</a:t>
            </a:r>
            <a:endParaRPr lang="en-US" sz="1400" dirty="0" smtClean="0"/>
          </a:p>
          <a:p>
            <a:pPr marL="168275" indent="-168275" defTabSz="820738"/>
            <a:endParaRPr lang="en-US" sz="1400" dirty="0" smtClean="0"/>
          </a:p>
          <a:p>
            <a:pPr defTabSz="820738"/>
            <a:endParaRPr lang="en-US" sz="1400" dirty="0"/>
          </a:p>
          <a:p>
            <a:pPr defTabSz="820738"/>
            <a:endParaRPr lang="en-US" sz="1400" dirty="0"/>
          </a:p>
          <a:p>
            <a:pPr marL="409575" lvl="1" defTabSz="820738"/>
            <a:endParaRPr lang="en-US" sz="1400" dirty="0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800600" y="1752600"/>
            <a:ext cx="4017962" cy="3630529"/>
            <a:chOff x="3312" y="1200"/>
            <a:chExt cx="2784" cy="2592"/>
          </a:xfrm>
        </p:grpSpPr>
        <p:sp>
          <p:nvSpPr>
            <p:cNvPr id="1660941" name="Rectangle 13"/>
            <p:cNvSpPr>
              <a:spLocks noChangeArrowheads="1"/>
            </p:cNvSpPr>
            <p:nvPr/>
          </p:nvSpPr>
          <p:spPr bwMode="auto">
            <a:xfrm>
              <a:off x="3312" y="1200"/>
              <a:ext cx="2784" cy="2592"/>
            </a:xfrm>
            <a:prstGeom prst="rect">
              <a:avLst/>
            </a:prstGeom>
            <a:solidFill>
              <a:srgbClr val="FCFEB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0942" name="Text Box 14"/>
            <p:cNvSpPr txBox="1">
              <a:spLocks noChangeArrowheads="1"/>
            </p:cNvSpPr>
            <p:nvPr/>
          </p:nvSpPr>
          <p:spPr bwMode="auto">
            <a:xfrm>
              <a:off x="4080" y="2112"/>
              <a:ext cx="1344" cy="5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82048" tIns="41025" rIns="82048" bIns="41025">
              <a:spAutoFit/>
            </a:bodyPr>
            <a:lstStyle/>
            <a:p>
              <a:pPr algn="ctr" defTabSz="820738">
                <a:spcBef>
                  <a:spcPct val="50000"/>
                </a:spcBef>
              </a:pPr>
              <a:r>
                <a:rPr lang="en-US" sz="2200" dirty="0"/>
                <a:t>Image from Project</a:t>
              </a:r>
            </a:p>
          </p:txBody>
        </p:sp>
      </p:grp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BC4A4149-F86D-4576-8F6B-20C233E332E7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825" y="2190749"/>
            <a:ext cx="3924300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Comparison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Concrete Slab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Concrete is approximately $60 per Cubic Yard</a:t>
            </a:r>
            <a:r>
              <a:rPr lang="en-US" dirty="0" smtClean="0"/>
              <a:t>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$</a:t>
            </a:r>
            <a:r>
              <a:rPr lang="en-US" sz="2400" dirty="0" smtClean="0"/>
              <a:t>900 for 15 </a:t>
            </a:r>
            <a:r>
              <a:rPr lang="en-US" sz="2400" dirty="0"/>
              <a:t>yards of concrete </a:t>
            </a:r>
            <a:r>
              <a:rPr lang="en-US" sz="2400" dirty="0" smtClean="0"/>
              <a:t>considering the footer height.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/>
              <a:t>All things considered expect roughly $1600</a:t>
            </a:r>
            <a:r>
              <a:rPr lang="en-US" sz="2400" dirty="0" smtClean="0"/>
              <a:t>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Crawlspace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75% rebate On lumber purchased at Lowes results in an estimated $800 for lumber alone</a:t>
            </a:r>
            <a:r>
              <a:rPr lang="en-US" dirty="0" smtClean="0"/>
              <a:t>.</a:t>
            </a:r>
          </a:p>
          <a:p>
            <a:r>
              <a:rPr lang="en-US" dirty="0"/>
              <a:t>Total </a:t>
            </a:r>
            <a:r>
              <a:rPr lang="en-US" dirty="0" smtClean="0"/>
              <a:t>cost </a:t>
            </a:r>
            <a:r>
              <a:rPr lang="en-US" dirty="0"/>
              <a:t>estimate of $</a:t>
            </a:r>
            <a:r>
              <a:rPr lang="en-US" dirty="0" smtClean="0"/>
              <a:t>1500 </a:t>
            </a:r>
            <a:r>
              <a:rPr lang="en-US" dirty="0"/>
              <a:t>for all </a:t>
            </a:r>
            <a:r>
              <a:rPr lang="en-US" dirty="0" smtClean="0"/>
              <a:t>materials Depending on height and yard slope.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04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00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Additional Slab Supports.</a:t>
            </a:r>
          </a:p>
          <a:p>
            <a:pPr lvl="1"/>
            <a:r>
              <a:rPr lang="en-US" sz="1600" dirty="0" smtClean="0"/>
              <a:t>foundationsupportworks.com</a:t>
            </a:r>
          </a:p>
          <a:p>
            <a:pPr lvl="1"/>
            <a:r>
              <a:rPr lang="en-US" sz="1600" dirty="0" smtClean="0"/>
              <a:t>These supports are much deeper than </a:t>
            </a:r>
            <a:r>
              <a:rPr lang="en-US" sz="1600" dirty="0"/>
              <a:t>the fill </a:t>
            </a:r>
            <a:r>
              <a:rPr lang="en-US" sz="1600" dirty="0" smtClean="0"/>
              <a:t>soil and therefore prevent cracking do to settlement of the top layers of ground under the slab.</a:t>
            </a:r>
          </a:p>
          <a:p>
            <a:pPr lvl="1"/>
            <a:r>
              <a:rPr lang="en-US" sz="1600" dirty="0" smtClean="0"/>
              <a:t>Since the yard is sloped, the slab foundation is the ideal choice but proper soil preparations will be needed to prevent unwanted shifting.</a:t>
            </a:r>
          </a:p>
          <a:p>
            <a:pPr lvl="1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023" y="3810000"/>
            <a:ext cx="304800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231" y="1676400"/>
            <a:ext cx="304800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1375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slab foundation </a:t>
            </a:r>
            <a:r>
              <a:rPr lang="en-US" dirty="0"/>
              <a:t>i</a:t>
            </a:r>
            <a:r>
              <a:rPr lang="en-US" dirty="0" smtClean="0"/>
              <a:t>s the ideal choice for this build considering the terrain and the low cost of concrete. However, a crawlspace foundation is a viable option for future builds built on level lots and proper run off </a:t>
            </a:r>
            <a:r>
              <a:rPr lang="en-US" smtClean="0"/>
              <a:t>control.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Questions?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4A4149-F86D-4576-8F6B-20C233E332E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86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295</Words>
  <Application>Microsoft Office PowerPoint</Application>
  <PresentationFormat>On-screen Show (4:3)</PresentationFormat>
  <Paragraphs>45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Project: FOUNDATION PLAN</vt:lpstr>
      <vt:lpstr>Cost Comparison</vt:lpstr>
      <vt:lpstr>Considerations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 Wells</dc:creator>
  <cp:lastModifiedBy>Aaron Michael Motes</cp:lastModifiedBy>
  <cp:revision>64</cp:revision>
  <dcterms:created xsi:type="dcterms:W3CDTF">2009-01-03T18:21:19Z</dcterms:created>
  <dcterms:modified xsi:type="dcterms:W3CDTF">2011-12-14T15:51:16Z</dcterms:modified>
</cp:coreProperties>
</file>